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285" r:id="rId6"/>
    <p:sldId id="261" r:id="rId7"/>
    <p:sldId id="263" r:id="rId8"/>
    <p:sldId id="264" r:id="rId9"/>
    <p:sldId id="265" r:id="rId10"/>
    <p:sldId id="279" r:id="rId11"/>
    <p:sldId id="287" r:id="rId12"/>
    <p:sldId id="291" r:id="rId13"/>
    <p:sldId id="266" r:id="rId14"/>
    <p:sldId id="267" r:id="rId15"/>
    <p:sldId id="268" r:id="rId16"/>
    <p:sldId id="283" r:id="rId17"/>
    <p:sldId id="270" r:id="rId18"/>
    <p:sldId id="288" r:id="rId19"/>
    <p:sldId id="281" r:id="rId20"/>
    <p:sldId id="271" r:id="rId21"/>
    <p:sldId id="272" r:id="rId22"/>
    <p:sldId id="273" r:id="rId23"/>
    <p:sldId id="282" r:id="rId24"/>
    <p:sldId id="274" r:id="rId25"/>
    <p:sldId id="275" r:id="rId26"/>
    <p:sldId id="289" r:id="rId27"/>
    <p:sldId id="290" r:id="rId28"/>
    <p:sldId id="416" r:id="rId29"/>
    <p:sldId id="402" r:id="rId30"/>
    <p:sldId id="406" r:id="rId31"/>
    <p:sldId id="413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11/17/21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4"/>
            <a:ext cx="8229600" cy="624830"/>
          </a:xfrm>
        </p:spPr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3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UZr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68500"/>
            <a:ext cx="4234070" cy="4157663"/>
          </a:xfrm>
        </p:spPr>
        <p:txBody>
          <a:bodyPr/>
          <a:lstStyle/>
          <a:p>
            <a:r>
              <a:rPr lang="en-US" sz="2000" dirty="0"/>
              <a:t>Good</a:t>
            </a:r>
          </a:p>
          <a:p>
            <a:pPr lvl="1"/>
            <a:r>
              <a:rPr lang="en-US" sz="2000" dirty="0"/>
              <a:t>High thermal conductivity</a:t>
            </a:r>
          </a:p>
          <a:p>
            <a:pPr lvl="1"/>
            <a:r>
              <a:rPr lang="en-US" sz="2000" dirty="0"/>
              <a:t>Stability to high burnups (&gt; 20%)</a:t>
            </a:r>
          </a:p>
          <a:p>
            <a:pPr lvl="1"/>
            <a:r>
              <a:rPr lang="en-US" sz="2000" dirty="0"/>
              <a:t>Flexible composition</a:t>
            </a:r>
          </a:p>
          <a:p>
            <a:pPr lvl="1"/>
            <a:r>
              <a:rPr lang="en-US" sz="2000" dirty="0"/>
              <a:t>Inherent safety- negative reactivity feedback</a:t>
            </a:r>
          </a:p>
          <a:p>
            <a:pPr lvl="1"/>
            <a:r>
              <a:rPr lang="en-US" sz="2000" dirty="0"/>
              <a:t>Good compatibility with Na coolant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FBFE8-6310-B347-AD80-4723C3EAE6E5}"/>
              </a:ext>
            </a:extLst>
          </p:cNvPr>
          <p:cNvSpPr txBox="1">
            <a:spLocks/>
          </p:cNvSpPr>
          <p:nvPr/>
        </p:nvSpPr>
        <p:spPr bwMode="auto">
          <a:xfrm>
            <a:off x="4691271" y="1968499"/>
            <a:ext cx="3995529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Bad</a:t>
            </a:r>
          </a:p>
          <a:p>
            <a:pPr lvl="1"/>
            <a:r>
              <a:rPr lang="en-US" sz="2000" dirty="0"/>
              <a:t>Low melting point</a:t>
            </a:r>
          </a:p>
          <a:p>
            <a:pPr lvl="1"/>
            <a:r>
              <a:rPr lang="en-US" sz="2000" dirty="0"/>
              <a:t>Dramatic fuel swelling that must be accounted for</a:t>
            </a:r>
          </a:p>
          <a:p>
            <a:pPr lvl="1"/>
            <a:r>
              <a:rPr lang="en-US" sz="2000" dirty="0"/>
              <a:t>Incredibly complex microstructures/unpredictable behavior</a:t>
            </a:r>
          </a:p>
          <a:p>
            <a:pPr lvl="1"/>
            <a:r>
              <a:rPr lang="en-US" sz="2000" dirty="0"/>
              <a:t>Fuel-Clad Chemical Interaction</a:t>
            </a:r>
          </a:p>
          <a:p>
            <a:pPr lvl="1"/>
            <a:r>
              <a:rPr lang="en-US" sz="2000" dirty="0"/>
              <a:t>Very easily oxidized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model advanced fuels?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472-E5CF-7E4F-9419-3A2C1635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05" y="2230756"/>
            <a:ext cx="3006158" cy="13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5947032" y="3605222"/>
            <a:ext cx="2210863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Yashima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6" y="3855731"/>
            <a:ext cx="2146935" cy="1694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5188744" y="5624514"/>
            <a:ext cx="343788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/>
              <a:t>Sand, https://</a:t>
            </a:r>
            <a:r>
              <a:rPr lang="en-US" sz="825" dirty="0" err="1"/>
              <a:t>doi.org</a:t>
            </a:r>
            <a:r>
              <a:rPr lang="en-US" sz="825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1" y="2191925"/>
            <a:ext cx="2198369" cy="1426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6048725" y="3637126"/>
            <a:ext cx="242245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Schnappinger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26" y="3887389"/>
            <a:ext cx="1748642" cy="1683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6055337" y="5575699"/>
            <a:ext cx="241765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Yazyev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45948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086635"/>
            <a:ext cx="3070860" cy="153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2333626"/>
            <a:ext cx="3703320" cy="17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  <p:pic>
        <p:nvPicPr>
          <p:cNvPr id="1026" name="Picture 2" descr="Ceria has the fluorite structure (space group: Fm m 3 , ¯ ) Ce (Red):... |  Download Scientific Diagram">
            <a:extLst>
              <a:ext uri="{FF2B5EF4-FFF2-40B4-BE49-F238E27FC236}">
                <a16:creationId xmlns:a16="http://schemas.microsoft.com/office/drawing/2014/main" id="{174B154D-BD8B-EE4C-B197-8A634A5C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32" y="4643562"/>
            <a:ext cx="2079084" cy="19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 Features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Features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1289</Words>
  <Application>Microsoft Macintosh PowerPoint</Application>
  <PresentationFormat>On-screen Show (4:3)</PresentationFormat>
  <Paragraphs>207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NCStateU-horizontal-left-logo</vt:lpstr>
      <vt:lpstr>Nuclear Fuels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</vt:lpstr>
      <vt:lpstr>Fuel Types and Associated Reactor Types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  <vt:lpstr>How do we model advanced fuels?</vt:lpstr>
      <vt:lpstr>Atomistic Modeler’s Toolkit</vt:lpstr>
      <vt:lpstr>Atomistic Modeler’s Toolkit</vt:lpstr>
      <vt:lpstr>Integration into Fuel Performance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W. Beeler</cp:lastModifiedBy>
  <cp:revision>42</cp:revision>
  <dcterms:created xsi:type="dcterms:W3CDTF">2019-10-21T14:43:01Z</dcterms:created>
  <dcterms:modified xsi:type="dcterms:W3CDTF">2021-11-17T17:49:59Z</dcterms:modified>
</cp:coreProperties>
</file>